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1"/>
  </p:sldMasterIdLst>
  <p:sldIdLst>
    <p:sldId id="256" r:id="rId2"/>
    <p:sldId id="257" r:id="rId3"/>
    <p:sldId id="258" r:id="rId4"/>
    <p:sldId id="265" r:id="rId5"/>
    <p:sldId id="266" r:id="rId6"/>
    <p:sldId id="263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6C16-60F7-4755-A434-C2EB148678C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68F8C-BA15-4844-8445-86D9A0E68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1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6C16-60F7-4755-A434-C2EB148678C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68F8C-BA15-4844-8445-86D9A0E68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69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6C16-60F7-4755-A434-C2EB148678C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68F8C-BA15-4844-8445-86D9A0E68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49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6C16-60F7-4755-A434-C2EB148678C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68F8C-BA15-4844-8445-86D9A0E6836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65589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6C16-60F7-4755-A434-C2EB148678C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68F8C-BA15-4844-8445-86D9A0E68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10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6C16-60F7-4755-A434-C2EB148678C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68F8C-BA15-4844-8445-86D9A0E68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51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6C16-60F7-4755-A434-C2EB148678C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68F8C-BA15-4844-8445-86D9A0E68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25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6C16-60F7-4755-A434-C2EB148678C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68F8C-BA15-4844-8445-86D9A0E68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6036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6C16-60F7-4755-A434-C2EB148678C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68F8C-BA15-4844-8445-86D9A0E68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14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6C16-60F7-4755-A434-C2EB148678C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68F8C-BA15-4844-8445-86D9A0E68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2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6C16-60F7-4755-A434-C2EB148678C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68F8C-BA15-4844-8445-86D9A0E68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2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6C16-60F7-4755-A434-C2EB148678C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68F8C-BA15-4844-8445-86D9A0E68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59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6C16-60F7-4755-A434-C2EB148678C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68F8C-BA15-4844-8445-86D9A0E68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50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6C16-60F7-4755-A434-C2EB148678C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68F8C-BA15-4844-8445-86D9A0E68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04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6C16-60F7-4755-A434-C2EB148678C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68F8C-BA15-4844-8445-86D9A0E68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14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6C16-60F7-4755-A434-C2EB148678C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68F8C-BA15-4844-8445-86D9A0E68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73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6C16-60F7-4755-A434-C2EB148678C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168F8C-BA15-4844-8445-86D9A0E68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80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F546C16-60F7-4755-A434-C2EB148678C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4168F8C-BA15-4844-8445-86D9A0E68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19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C5166-DCFE-4DB5-9446-3A0DD0CD6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" y="835383"/>
            <a:ext cx="4588984" cy="3499549"/>
          </a:xfrm>
        </p:spPr>
        <p:txBody>
          <a:bodyPr>
            <a:normAutofit/>
          </a:bodyPr>
          <a:lstStyle/>
          <a:p>
            <a:r>
              <a:rPr lang="en-US" sz="4000" dirty="0"/>
              <a:t>Analysis and Predictive Modeling for Play-calling </a:t>
            </a:r>
            <a:br>
              <a:rPr lang="en-US" sz="4000" dirty="0"/>
            </a:br>
            <a:r>
              <a:rPr lang="en-US" sz="4000" dirty="0"/>
              <a:t>in the NFL</a:t>
            </a:r>
          </a:p>
        </p:txBody>
      </p:sp>
      <p:pic>
        <p:nvPicPr>
          <p:cNvPr id="1028" name="Picture 70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1026" name="Picture 2" descr="Illegal Formation in Football - Definition and Explanation">
            <a:extLst>
              <a:ext uri="{FF2B5EF4-FFF2-40B4-BE49-F238E27FC236}">
                <a16:creationId xmlns:a16="http://schemas.microsoft.com/office/drawing/2014/main" id="{C78439BD-957D-4F00-81C7-879FDD8E63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6" r="20937" b="-1"/>
          <a:stretch/>
        </p:blipFill>
        <p:spPr bwMode="auto">
          <a:xfrm>
            <a:off x="4654297" y="10"/>
            <a:ext cx="753770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1B37FB-A6C0-462A-A4DB-BBAF5320B298}"/>
              </a:ext>
            </a:extLst>
          </p:cNvPr>
          <p:cNvSpPr txBox="1"/>
          <p:nvPr/>
        </p:nvSpPr>
        <p:spPr>
          <a:xfrm>
            <a:off x="261257" y="5318449"/>
            <a:ext cx="4002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Michael Flores</a:t>
            </a:r>
          </a:p>
          <a:p>
            <a:pPr algn="ctr"/>
            <a:r>
              <a:rPr lang="en-US" dirty="0"/>
              <a:t>Flatiron School</a:t>
            </a:r>
          </a:p>
        </p:txBody>
      </p:sp>
    </p:spTree>
    <p:extLst>
      <p:ext uri="{BB962C8B-B14F-4D97-AF65-F5344CB8AC3E}">
        <p14:creationId xmlns:p14="http://schemas.microsoft.com/office/powerpoint/2010/main" val="2785494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27AE74-608A-4085-AA76-53FB29680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846B-BF9E-48B0-8453-0B260BDBD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3" y="1732449"/>
            <a:ext cx="6419880" cy="4482084"/>
          </a:xfrm>
        </p:spPr>
        <p:txBody>
          <a:bodyPr anchor="t">
            <a:normAutofit/>
          </a:bodyPr>
          <a:lstStyle/>
          <a:p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“Defense wins championships” - Paul “Bear” Bryant</a:t>
            </a:r>
          </a:p>
          <a:p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NFL offenses will play to their strengths and have certain plays they favor.</a:t>
            </a:r>
          </a:p>
          <a:p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If a defense can pinpoint a play-call given the game situation, they can anticipate it ahead of time.</a:t>
            </a:r>
          </a:p>
          <a:p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I wanted to design a predictive model that could predict whether a team would run or pass on a play.</a:t>
            </a:r>
          </a:p>
        </p:txBody>
      </p:sp>
      <p:pic>
        <p:nvPicPr>
          <p:cNvPr id="2050" name="Picture 2" descr="2020 NFL free agency preview: Cornerbacks - HoustonChronicle.com">
            <a:extLst>
              <a:ext uri="{FF2B5EF4-FFF2-40B4-BE49-F238E27FC236}">
                <a16:creationId xmlns:a16="http://schemas.microsoft.com/office/drawing/2014/main" id="{E6C4106D-1995-4449-84EA-58AEA5987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6" r="16537" b="-1"/>
          <a:stretch/>
        </p:blipFill>
        <p:spPr bwMode="auto">
          <a:xfrm>
            <a:off x="7849160" y="3075132"/>
            <a:ext cx="3527845" cy="320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efense wins championships, or at least the NFC title">
            <a:extLst>
              <a:ext uri="{FF2B5EF4-FFF2-40B4-BE49-F238E27FC236}">
                <a16:creationId xmlns:a16="http://schemas.microsoft.com/office/drawing/2014/main" id="{45142559-46AA-44E2-B8AD-FCBEB8237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805" y="501247"/>
            <a:ext cx="3505200" cy="246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338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DA24-690C-46FE-8412-726F2DDC9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r>
              <a:rPr lang="en-US" dirty="0"/>
              <a:t>Data Information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C024D-2450-4353-A2D8-1D7384977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79801"/>
            <a:ext cx="5978072" cy="2372809"/>
          </a:xfrm>
        </p:spPr>
        <p:txBody>
          <a:bodyPr anchor="ctr">
            <a:normAutofit/>
          </a:bodyPr>
          <a:lstStyle/>
          <a:p>
            <a:pPr>
              <a:buClr>
                <a:srgbClr val="AD6D5D"/>
              </a:buClr>
            </a:pPr>
            <a:r>
              <a:rPr lang="en-US" dirty="0"/>
              <a:t>The data consisted of nearly 350,000 plays that occurred between the 2009 and 2019 seasons.</a:t>
            </a:r>
          </a:p>
          <a:p>
            <a:pPr>
              <a:buClr>
                <a:srgbClr val="AD6D5D"/>
              </a:buClr>
            </a:pPr>
            <a:r>
              <a:rPr lang="en-US" dirty="0"/>
              <a:t>Each play contained details about the play’s description/outcome as well as game details.</a:t>
            </a:r>
          </a:p>
          <a:p>
            <a:pPr>
              <a:buClr>
                <a:srgbClr val="AD6D5D"/>
              </a:buClr>
            </a:pPr>
            <a:r>
              <a:rPr lang="en-US" dirty="0"/>
              <a:t>Each of the models were trained on details that an NFL defense would have in-game.</a:t>
            </a:r>
          </a:p>
        </p:txBody>
      </p:sp>
      <p:pic>
        <p:nvPicPr>
          <p:cNvPr id="3074" name="Picture 2" descr="Sean McVay's 'crazy mind,' play-calling skills quickly gaining notice in NFL  circles – Orange County Register">
            <a:extLst>
              <a:ext uri="{FF2B5EF4-FFF2-40B4-BE49-F238E27FC236}">
                <a16:creationId xmlns:a16="http://schemas.microsoft.com/office/drawing/2014/main" id="{660C9E08-12F8-47AE-9D93-046BA68DA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2" r="25342"/>
          <a:stretch/>
        </p:blipFill>
        <p:spPr bwMode="auto">
          <a:xfrm>
            <a:off x="7620351" y="10"/>
            <a:ext cx="457164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2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51525-8AC7-459C-8CFD-C56544BA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09562"/>
            <a:ext cx="10353762" cy="970450"/>
          </a:xfrm>
        </p:spPr>
        <p:txBody>
          <a:bodyPr/>
          <a:lstStyle/>
          <a:p>
            <a:r>
              <a:rPr lang="en-US" dirty="0"/>
              <a:t>NFL General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7540E-D0E0-47ED-9084-95F53F05A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99624"/>
            <a:ext cx="5319737" cy="4058751"/>
          </a:xfrm>
        </p:spPr>
        <p:txBody>
          <a:bodyPr/>
          <a:lstStyle/>
          <a:p>
            <a:r>
              <a:rPr lang="en-US" dirty="0"/>
              <a:t>I first wanted to observe general trends across all the teams in the NFL.</a:t>
            </a:r>
          </a:p>
          <a:p>
            <a:endParaRPr lang="en-US" dirty="0"/>
          </a:p>
          <a:p>
            <a:r>
              <a:rPr lang="en-US" dirty="0"/>
              <a:t>Passing being quickly more favored when down by 1+ scores.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BF5E6BC-8E4E-4437-9454-58CC2D5F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733" y="1063202"/>
            <a:ext cx="4103139" cy="263537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AA0B0F57-80FE-4D53-BBE0-F454AEC08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733" y="3833235"/>
            <a:ext cx="4103139" cy="294493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06530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49A7-41BF-44A8-A7C7-F92BEF823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NFL Team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4397C-FFC6-4A0E-9704-51509D09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594535"/>
            <a:ext cx="5717914" cy="4058751"/>
          </a:xfrm>
        </p:spPr>
        <p:txBody>
          <a:bodyPr/>
          <a:lstStyle/>
          <a:p>
            <a:r>
              <a:rPr lang="en-US" dirty="0"/>
              <a:t>I wanted to create visualizations that would help to identify trends and tendencies for each NFL team.</a:t>
            </a:r>
          </a:p>
          <a:p>
            <a:r>
              <a:rPr lang="en-US" dirty="0"/>
              <a:t>Visualizations for not only the entire span of the dataset, but each individual season as well.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C330673-0E5C-4FEB-B0F1-037DEE9B9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145" y="1580050"/>
            <a:ext cx="3572886" cy="2354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442183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368C5-BA13-420C-AE8B-7DE938C2F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13243"/>
            <a:ext cx="10353762" cy="970450"/>
          </a:xfrm>
        </p:spPr>
        <p:txBody>
          <a:bodyPr/>
          <a:lstStyle/>
          <a:p>
            <a:r>
              <a:rPr lang="en-US" dirty="0"/>
              <a:t>NFL Team Dashboard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3A328-BEF9-4144-8591-6E534F5D8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732449"/>
            <a:ext cx="4432098" cy="4058751"/>
          </a:xfrm>
        </p:spPr>
        <p:txBody>
          <a:bodyPr/>
          <a:lstStyle/>
          <a:p>
            <a:r>
              <a:rPr lang="en-US" dirty="0"/>
              <a:t>Visualize each team’s play-calling for both runs and passes for all their games.</a:t>
            </a:r>
          </a:p>
          <a:p>
            <a:r>
              <a:rPr lang="en-US" dirty="0"/>
              <a:t>Heatmaps showing which sides of the field a team’s offense favored for both runs and passes.</a:t>
            </a:r>
          </a:p>
          <a:p>
            <a:r>
              <a:rPr lang="en-US" dirty="0"/>
              <a:t>Helps to highlight what offenses liked to run against certain opponents.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8DDC0-D85F-4D04-A3BA-7E2FF9286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438" y="1523812"/>
            <a:ext cx="2643999" cy="2238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6B90A6-421F-4888-8CE0-C95EAC6D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895" y="1523810"/>
            <a:ext cx="3679542" cy="2238013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0C35DA4-6056-49C5-B67E-2630906D7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437" y="4042394"/>
            <a:ext cx="2643999" cy="238039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BA41B513-F478-4A71-AE94-284C037FA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893" y="4042394"/>
            <a:ext cx="3679543" cy="238039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541635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506B1-4988-42E2-B80F-8D168B99B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E497E-32AB-4A82-BBDD-62E41034D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732449"/>
            <a:ext cx="5080604" cy="4058751"/>
          </a:xfrm>
        </p:spPr>
        <p:txBody>
          <a:bodyPr/>
          <a:lstStyle/>
          <a:p>
            <a:r>
              <a:rPr lang="en-US" dirty="0"/>
              <a:t>Multiple machine learning models were tested such as Logistic Regression and Random Forests.</a:t>
            </a:r>
          </a:p>
          <a:p>
            <a:r>
              <a:rPr lang="en-US" dirty="0" err="1"/>
              <a:t>XGBoost</a:t>
            </a:r>
            <a:r>
              <a:rPr lang="en-US" dirty="0"/>
              <a:t> performed the best out of all models tested.</a:t>
            </a:r>
          </a:p>
          <a:p>
            <a:r>
              <a:rPr lang="en-US" dirty="0"/>
              <a:t>Limitations include not having full details of each play and accounting for audibles.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B75546-2818-4FC8-8DFA-7DEA60941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630" y="3429000"/>
            <a:ext cx="4576847" cy="259064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8150705-A860-4BA4-99AF-EC9F1A838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602332"/>
              </p:ext>
            </p:extLst>
          </p:nvPr>
        </p:nvGraphicFramePr>
        <p:xfrm>
          <a:off x="6631709" y="1757361"/>
          <a:ext cx="4950691" cy="1466130"/>
        </p:xfrm>
        <a:graphic>
          <a:graphicData uri="http://schemas.openxmlformats.org/drawingml/2006/table">
            <a:tbl>
              <a:tblPr/>
              <a:tblGrid>
                <a:gridCol w="1408131">
                  <a:extLst>
                    <a:ext uri="{9D8B030D-6E8A-4147-A177-3AD203B41FA5}">
                      <a16:colId xmlns:a16="http://schemas.microsoft.com/office/drawing/2014/main" val="385685676"/>
                    </a:ext>
                  </a:extLst>
                </a:gridCol>
                <a:gridCol w="1422953">
                  <a:extLst>
                    <a:ext uri="{9D8B030D-6E8A-4147-A177-3AD203B41FA5}">
                      <a16:colId xmlns:a16="http://schemas.microsoft.com/office/drawing/2014/main" val="2151011257"/>
                    </a:ext>
                  </a:extLst>
                </a:gridCol>
                <a:gridCol w="1111682">
                  <a:extLst>
                    <a:ext uri="{9D8B030D-6E8A-4147-A177-3AD203B41FA5}">
                      <a16:colId xmlns:a16="http://schemas.microsoft.com/office/drawing/2014/main" val="3118896329"/>
                    </a:ext>
                  </a:extLst>
                </a:gridCol>
                <a:gridCol w="1007925">
                  <a:extLst>
                    <a:ext uri="{9D8B030D-6E8A-4147-A177-3AD203B41FA5}">
                      <a16:colId xmlns:a16="http://schemas.microsoft.com/office/drawing/2014/main" val="3084094869"/>
                    </a:ext>
                  </a:extLst>
                </a:gridCol>
              </a:tblGrid>
              <a:tr h="2443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Model Type: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Overall Accuracy: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Pass Recall: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Run Recall: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840685"/>
                  </a:ext>
                </a:extLst>
              </a:tr>
              <a:tr h="2443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Logistic Regression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0.720146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153889"/>
                  </a:ext>
                </a:extLst>
              </a:tr>
              <a:tr h="2443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Decision Tree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0.65432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644927"/>
                  </a:ext>
                </a:extLst>
              </a:tr>
              <a:tr h="2443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Random Forest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0.71647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468141"/>
                  </a:ext>
                </a:extLst>
              </a:tr>
              <a:tr h="2443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Gridsearch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0.74138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80017"/>
                  </a:ext>
                </a:extLst>
              </a:tr>
              <a:tr h="2443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XGBoost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0.75049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408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68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5D77B-1105-415A-960B-2460247E4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5168052" cy="1117600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EE11F-F50E-49EE-85A3-59A31A775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28800"/>
            <a:ext cx="5672900" cy="3962400"/>
          </a:xfrm>
        </p:spPr>
        <p:txBody>
          <a:bodyPr>
            <a:normAutofit/>
          </a:bodyPr>
          <a:lstStyle/>
          <a:p>
            <a:pPr>
              <a:buClr>
                <a:srgbClr val="F6F92B"/>
              </a:buClr>
            </a:pPr>
            <a:r>
              <a:rPr lang="en-US" dirty="0"/>
              <a:t>Exploring how different personnel sets would influence the model’s accuracy.</a:t>
            </a:r>
          </a:p>
          <a:p>
            <a:pPr>
              <a:buClr>
                <a:srgbClr val="F6F92B"/>
              </a:buClr>
            </a:pPr>
            <a:r>
              <a:rPr lang="en-US" dirty="0"/>
              <a:t>Testing model performance across individual teams as opposed to the entire league.</a:t>
            </a:r>
          </a:p>
          <a:p>
            <a:pPr>
              <a:buClr>
                <a:srgbClr val="F6F92B"/>
              </a:buClr>
            </a:pPr>
            <a:r>
              <a:rPr lang="en-US" dirty="0"/>
              <a:t>Incorporating playoff situations and seeding into the model.</a:t>
            </a:r>
          </a:p>
          <a:p>
            <a:pPr>
              <a:buClr>
                <a:srgbClr val="F6F92B"/>
              </a:buClr>
            </a:pPr>
            <a:r>
              <a:rPr lang="en-US" dirty="0"/>
              <a:t>Deployment of an accessible web dashboard of each team’s play-calls and tendencies.</a:t>
            </a:r>
          </a:p>
          <a:p>
            <a:pPr>
              <a:buClr>
                <a:srgbClr val="F6F92B"/>
              </a:buClr>
            </a:pPr>
            <a:endParaRPr lang="en-US" dirty="0"/>
          </a:p>
          <a:p>
            <a:pPr>
              <a:buClr>
                <a:srgbClr val="F6F92B"/>
              </a:buClr>
            </a:pPr>
            <a:endParaRPr lang="en-US" dirty="0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F15A1844-5CB8-438B-B90E-EF2A51CF8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586695" y="1"/>
            <a:ext cx="560530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B2CFCE-0743-4280-96BF-CF5C5FFBE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163" y="226218"/>
            <a:ext cx="2492877" cy="2754561"/>
          </a:xfrm>
          <a:prstGeom prst="rect">
            <a:avLst/>
          </a:prstGeom>
        </p:spPr>
      </p:pic>
      <p:pic>
        <p:nvPicPr>
          <p:cNvPr id="2050" name="Picture 2" descr="Baltimore Ravens are most complete team heading into NFL Draft">
            <a:extLst>
              <a:ext uri="{FF2B5EF4-FFF2-40B4-BE49-F238E27FC236}">
                <a16:creationId xmlns:a16="http://schemas.microsoft.com/office/drawing/2014/main" id="{51596809-FA72-4FC2-B845-5720596E6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5071" y="3277625"/>
            <a:ext cx="4401145" cy="297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320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917E6C-AED7-44D4-801C-265EA5D8F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D47E54-DE48-4301-83DA-26103897C5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1732449"/>
            <a:ext cx="3078749" cy="40587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Michael Flores</a:t>
            </a:r>
          </a:p>
          <a:p>
            <a:pPr algn="l"/>
            <a:r>
              <a:rPr lang="en-US" dirty="0"/>
              <a:t>Flatiron School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D73719-44B2-45C8-8E9F-6D1471FD67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88" r="268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136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1883</TotalTime>
  <Words>380</Words>
  <Application>Microsoft Office PowerPoint</Application>
  <PresentationFormat>Widescreen</PresentationFormat>
  <Paragraphs>69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Calisto MT</vt:lpstr>
      <vt:lpstr>Wingdings 2</vt:lpstr>
      <vt:lpstr>Slate</vt:lpstr>
      <vt:lpstr>Analysis and Predictive Modeling for Play-calling  in the NFL</vt:lpstr>
      <vt:lpstr>Introduction</vt:lpstr>
      <vt:lpstr>Data Information </vt:lpstr>
      <vt:lpstr>NFL General Trends</vt:lpstr>
      <vt:lpstr>NFL Team Dashboard</vt:lpstr>
      <vt:lpstr>NFL Team Dashboard (cont.)</vt:lpstr>
      <vt:lpstr>Predictive Modeling Results</vt:lpstr>
      <vt:lpstr>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and Predictive Modeling for Play-calling  in the NFL</dc:title>
  <dc:creator>Michael Flores</dc:creator>
  <cp:lastModifiedBy>Michael Flores</cp:lastModifiedBy>
  <cp:revision>16</cp:revision>
  <dcterms:created xsi:type="dcterms:W3CDTF">2020-10-24T22:30:49Z</dcterms:created>
  <dcterms:modified xsi:type="dcterms:W3CDTF">2020-10-26T05:54:50Z</dcterms:modified>
</cp:coreProperties>
</file>